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oto Sans Thai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otoSansThai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otoSansThai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저희 조는 남극 빙하 분포 예측을 주제로 프로젝트를 진행하고 있습니다.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657b96596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657b9659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그래프상으로 확인할 수 있는 15년 이후의 급격한 빙하 면적 감소량은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2015년 이전과 이후를 비교해보면, 빙하 면적 감소율이 무려 8배가 증가했습니다.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단순 면적 기준으로만 봐도 서울시의 약 20배에 달하는 크기이며, 이는 질량을 고려하지 않더라도 결코 무시할 수 없는 수준입니다.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657b9659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657b9659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빙하 면적 데이터는 계절성(seasonality)이 확실한 데이터입니다. </a:t>
            </a:r>
            <a:br>
              <a:rPr lang="en-GB"/>
            </a:br>
            <a:r>
              <a:rPr lang="en-GB"/>
              <a:t>Adfuller test로 </a:t>
            </a:r>
            <a:r>
              <a:rPr lang="en-GB"/>
              <a:t>tationarity를</a:t>
            </a:r>
            <a:r>
              <a:rPr lang="en-GB"/>
              <a:t> 확인해보면 p-value가 0.03으로 0.05보다 낮은데 이는 Adfuller test가 seasonality를 잘 잡아내지 못하는 한계점을 드러냅니다.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657b9659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657b9659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ACF</a:t>
            </a:r>
            <a:r>
              <a:rPr lang="en-GB"/>
              <a:t>와 PACF를 통해 이 데이터가 MA(1), AR(5 or 6)의 데이터임을 알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657b9659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657b9659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다만 SARIMAX를 돌릴 때에는 ACF와 PACF에서 나온 값이 아닌 parameter grid search를 통해 최적의 값을 찾아내는 방식으로 모델링을 진행하였고, SARIMAX 모델이 seasonality를 잘 잡아내는 것을 보실 수 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657b9659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657b9659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이미지 생성 모델을 만들기 위해 LSTM, Variational autoencoder (VAE), generative adversarial network (GAN) 등을 이용한 모델들을 현재 구현중에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VAE 같은 경우에는 AE와 달리 latent space의 한 점을 고르는 것이 아닌 한 구역에서 샘플링하는 방식을 택합니다.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GAN에 대해서 간략하게 설명드리자면 위조 지폐를 만드려는 사기꾼과 그걸 잡으려는 경찰이 있다고 생각하시면 됩니다.</a:t>
            </a:r>
            <a:br>
              <a:rPr lang="en-GB"/>
            </a:br>
            <a:r>
              <a:rPr lang="en-GB"/>
              <a:t>사기꾼은 점점 더 정교한 위조 지폐를 만들려고 업데이트를 하고 경찰은 지폐가 위조 지폐인지 아닌지 판별해내려고 업데이트를 하는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나머지 모델 같은 경우에는 다 파생모델이라고 보시면 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57b965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657b965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/>
              <a:t>예상질문]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그래서 면적 감소율을 예측한다는건가요? 아니면 빙하 분포를 계산한다는건가요?   </a:t>
            </a:r>
            <a:r>
              <a:rPr lang="en-GB"/>
              <a:t>or</a:t>
            </a:r>
            <a:r>
              <a:rPr lang="en-GB"/>
              <a:t>   빙하 분포를 예측해서 어디에 사용할 수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처음에 말씀드렸다싶이, 남극 빙하의 분포 변화를 분석하고 미래를 예측함으로 해양 항로의 안전성을 강화하고 해양 생태계 변화에 선제적으로 대응할 수 있는 정보를 제공하는 것을 목표로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이와같은 지속적인 빙하 면적 분포 관측과 예측이 안전하고 지속가능한 해양 활동 및 생태계 보호에 기여할 수 있을 것이라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76cada4e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76cada4e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8128179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8128179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76339d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76339d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76339d7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76339d7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각 옵션에 따라서 loss가 줄어드는 모습이다르다.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흑백 전처리를 거친 이미지를 학습시킨 경우 줄어도는 속도가 빠름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흑백 전처리 + 배치사이즈를 2로 줄인 경우 수렴이 더 빠름.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76339d7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76339d7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목차는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먼저 프로젝트 개요에 대해 말씀드리겠습니다.</a:t>
            </a:r>
            <a:br>
              <a:rPr lang="en-GB"/>
            </a:br>
            <a:r>
              <a:rPr lang="en-GB"/>
              <a:t>그 다음 데이터에 대해 설명을 드리고 EDA를 어떻게 진행하였는지에 대해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그리고 이미지를 이용한 남극 빙하 분포 예측을 위해 어떤 모델을 사용할 예정인지 설명드리겠습니다.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76339d7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76339d7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76339d7f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76339d7f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76339d7f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76339d7f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76339d7f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76339d7f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812817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812817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8128179f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8128179f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76339d7f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76339d7f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76339d7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76339d7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8128179f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8128179f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8128179f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8128179f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76cada4e0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76cada4e0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이 프로젝트는 남극 대륙과 그린란드에서 매년 수백억 톤 규모로 손실되고 있는 빙하가 해수면 상승에 직접적인 영향을 미친다는 심각성을 바탕으로 기획되었습니다.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특히, 남극 빙하의 분포 변화를 분석하고 미래를 예측함으로써 해양 항로의 안전성을 강화하고 해양 생태계 변화에 선제적으로 대응할 수 있는 정보를 제공하는 것을 목표로 합니다.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지속적인 관측과 예측은 지구 환경 변화에 대한 인식 개선과 함께 보다 안전하고 지속가능한 해양 활동 및 생태계 보호에 기여할 수 있을 것이라 생각합니다.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657b9659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657b9659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프로젝트에 사용된 데이터는 NSIDC 및 NOAA에서 수집한 1978년 11월부터 2025년 04월까지 558개의 남극 빙하 면적 자료입니다.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NOAA와 NSIDC는 지구의 해양과 대기상태, 눈과 얼음, 빙하와 관련된 데이터를 수집하고 관리하는 공신력 있는 기관으로 데이터의 신뢰도가 높아 모델학습에 적합하다고 판단했습니다.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또한 관련 통계 그래프는 NASA의 문서를 참고하여 제작했습니다.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657b965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657b965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NSIDC</a:t>
            </a:r>
            <a:r>
              <a:rPr lang="en-GB"/>
              <a:t>에서 제공한 데이터는 총 2개로, 남극 빙하 면적이 담긴 위성 이미지 파일, 그리고 이를 수치화해서 정리한 csv파일입니다.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이미지 파일의 경우 먼저 남극 빙하 부분만 크롭핑해서 정사각형 모양으로 패딩해주었습니다.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그런 다음 모델링의 편의성을 위해 RGB 3 채널의 데이터를 Grey scale의 1채널로 낮춘 후 크기 또한 256x256으로 낮추는 작업을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76339d7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76339d7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추가적인 이미지 전처리 과정으로. 학습 시 계산을 간소화하고, 잡음을 제거하며, 이후 후처리 용이를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이미지를 흑백(0 또는 255)으로 이분화(binarization)하여 모델 성능을 개선할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하지만 위와같은 이분화를 진행한다면 단점으로 경계부분 누락이 될 가능성이 있으며</a:t>
            </a:r>
            <a:r>
              <a:rPr lang="en-GB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추후 주제 확장시 빙하 밝기차이에 대한 특징이 사라지게될 가능성이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657b9659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657b9659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빙하는 주로 얼음과 물의 비율이 grid cell 안에 몇 %인지로, 즉 ice concentration으로 결정됩니다.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예를 들어 ice concentration이 70%라면 grid cell 안에 얼음이 70%, 물이 30%인 것을 뜻합니다.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Csv 파일의 경우 날짜별 extent와 area 두 가지 지표를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Extent란 ice concentration이 15% 이상이면 grid cell 전체를 ice concentration이 100%라고 가정하고 계산한 값으로 노이즈의 영향을 덜 받는 계산법입니다.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Area는 ice concentration을 정확하게 반영한 값으로 extent값보다는 항상 작은 값을 가지게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저희 프로젝트에서는 extent값을 기준으로 EDA를 진행합니다.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657b9659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657b9659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Extent</a:t>
            </a:r>
            <a:r>
              <a:rPr lang="en-GB"/>
              <a:t>는 normal distribution 형태를 띕니다. </a:t>
            </a:r>
            <a:br>
              <a:rPr lang="en-GB"/>
            </a:br>
            <a:r>
              <a:rPr lang="en-GB"/>
              <a:t>Area와 extent는 계산 방식이 비슷하기 때문에 extent값이 더 크다는 것을 제외하고는 비율이 항상 일정함을 알 수 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657b9659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657b9659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보시는 그래프는 연평균 빙하 면적 변화 추세를 살펴보기 위해 12개월 moving average를 적용한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2015년까지는 일반적인 변화 양상을 보이다가 급작스럽게 빙하 면적이 감소하는 것을 볼 수 있는데 이는 이례적으로 따뜻한 겨울, el niño, 지속적인 global warming 등의 영향 때문이라고 분석하고 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nsidc.org/data/seaice_index/data-and-image-archive" TargetMode="External"/><Relationship Id="rId5" Type="http://schemas.openxmlformats.org/officeDocument/2006/relationships/hyperlink" Target="https://climate.nasa.gov/vital-signs/arctic-sea-ice/?intent=121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>
            <a:off x="3665100" y="928025"/>
            <a:ext cx="5478900" cy="42153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7378" l="0" r="20622" t="0"/>
          <a:stretch/>
        </p:blipFill>
        <p:spPr>
          <a:xfrm>
            <a:off x="5976050" y="2362800"/>
            <a:ext cx="3167950" cy="2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295625" y="885375"/>
            <a:ext cx="64779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rgbClr val="243786"/>
                </a:solidFill>
              </a:rPr>
              <a:t>남극 빙하 분포 예측</a:t>
            </a:r>
            <a:endParaRPr b="1" sz="4500">
              <a:solidFill>
                <a:srgbClr val="243786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95625" y="3380950"/>
            <a:ext cx="386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7</a:t>
            </a:r>
            <a:r>
              <a:rPr lang="en-GB" sz="1800">
                <a:solidFill>
                  <a:srgbClr val="595959"/>
                </a:solidFill>
              </a:rPr>
              <a:t>조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2">
                <a:solidFill>
                  <a:srgbClr val="595959"/>
                </a:solidFill>
              </a:rPr>
              <a:t>김수민, 김시환, 박준호, 최환규</a:t>
            </a:r>
            <a:endParaRPr sz="1832">
              <a:solidFill>
                <a:srgbClr val="595959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9727" y="769050"/>
            <a:ext cx="3867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32">
                <a:solidFill>
                  <a:srgbClr val="999999"/>
                </a:solidFill>
              </a:rPr>
              <a:t>ESTsoft AI 개발 8회차 시계열 프로젝트</a:t>
            </a:r>
            <a:endParaRPr sz="1532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68513"/>
            <a:ext cx="4263750" cy="318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1374375" y="4532350"/>
            <a:ext cx="27321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빙하 면적 감소율이 8배 증가함</a:t>
            </a:r>
            <a:endParaRPr/>
          </a:p>
        </p:txBody>
      </p:sp>
      <p:cxnSp>
        <p:nvCxnSpPr>
          <p:cNvPr id="143" name="Google Shape;143;p22"/>
          <p:cNvCxnSpPr/>
          <p:nvPr/>
        </p:nvCxnSpPr>
        <p:spPr>
          <a:xfrm>
            <a:off x="2383350" y="1521650"/>
            <a:ext cx="7425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743975" y="1268525"/>
            <a:ext cx="4176900" cy="3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전체 </a:t>
            </a:r>
            <a:r>
              <a:rPr lang="en-GB"/>
              <a:t>빙하 면적 : 약 13,720,000 km²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연간 감소 면적 : 12,348 km²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서울시 면적 : 605.2km²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41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761513" y="3533750"/>
            <a:ext cx="2061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데이터 정상성 확인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150" y="1862138"/>
            <a:ext cx="34766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16" y="1152475"/>
            <a:ext cx="457216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814450" y="4636975"/>
            <a:ext cx="140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시계열 분해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3578850" y="4482350"/>
            <a:ext cx="1986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ACF &amp; PACF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170125"/>
            <a:ext cx="4165625" cy="3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125"/>
            <a:ext cx="4324949" cy="331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936450" y="3789950"/>
            <a:ext cx="1986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MA(1)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321325" y="3789950"/>
            <a:ext cx="1986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AR</a:t>
            </a:r>
            <a:r>
              <a:rPr lang="en-GB" sz="1800">
                <a:solidFill>
                  <a:schemeClr val="dk2"/>
                </a:solidFill>
              </a:rPr>
              <a:t>(5 or 6)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551" y="987925"/>
            <a:ext cx="3175500" cy="1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5" y="1170125"/>
            <a:ext cx="86015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6300" y="987914"/>
            <a:ext cx="1759975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모델 선정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558900" y="136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모델 선택 과정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558900" y="2120050"/>
            <a:ext cx="79461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LSTM -&gt; ConvLSTM2D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AE -&gt; VAE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GAN -&gt; TimeGAN, </a:t>
            </a:r>
            <a:r>
              <a:rPr lang="en-GB"/>
              <a:t>U-Net, Pix2Pix, DCGAN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모델 선정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type="title"/>
          </p:nvPr>
        </p:nvSpPr>
        <p:spPr>
          <a:xfrm>
            <a:off x="2816700" y="1602750"/>
            <a:ext cx="3510600" cy="19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850">
                <a:solidFill>
                  <a:srgbClr val="243786"/>
                </a:solidFill>
              </a:rPr>
              <a:t>Q&amp;A</a:t>
            </a:r>
            <a:endParaRPr sz="5000"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1539300"/>
            <a:ext cx="8520600" cy="20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여기까지 중간발표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0" y="16571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00" y="2059675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594575" y="1146125"/>
            <a:ext cx="22551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60</a:t>
            </a:r>
            <a:r>
              <a:rPr lang="en-GB"/>
              <a:t>개월치 이미지 인풋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00" y="24434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25" y="277907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850" y="3095000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3899600" y="2003250"/>
            <a:ext cx="1747500" cy="14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</a:t>
            </a:r>
            <a:endParaRPr/>
          </a:p>
        </p:txBody>
      </p:sp>
      <p:cxnSp>
        <p:nvCxnSpPr>
          <p:cNvPr id="209" name="Google Shape;209;p29"/>
          <p:cNvCxnSpPr>
            <a:endCxn id="208" idx="1"/>
          </p:cNvCxnSpPr>
          <p:nvPr/>
        </p:nvCxnSpPr>
        <p:spPr>
          <a:xfrm flipH="1" rot="10800000">
            <a:off x="3524300" y="2733750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9"/>
          <p:cNvCxnSpPr/>
          <p:nvPr/>
        </p:nvCxnSpPr>
        <p:spPr>
          <a:xfrm flipH="1" rot="10800000">
            <a:off x="5647100" y="2733675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400" y="1679250"/>
            <a:ext cx="1799450" cy="178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6022400" y="1252425"/>
            <a:ext cx="22551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61개월</a:t>
            </a:r>
            <a:r>
              <a:rPr lang="en-GB"/>
              <a:t>째 </a:t>
            </a:r>
            <a:r>
              <a:rPr lang="en-GB"/>
              <a:t>이미지 </a:t>
            </a:r>
            <a:r>
              <a:rPr lang="en-GB"/>
              <a:t>아웃풋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5926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2232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ConvLSTM2D_Layer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5" y="1847051"/>
            <a:ext cx="8278649" cy="2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ConvLSTM2D_Layer</a:t>
            </a:r>
            <a:endParaRPr/>
          </a:p>
        </p:txBody>
      </p:sp>
      <p:pic>
        <p:nvPicPr>
          <p:cNvPr id="227" name="Google Shape;227;p31" title="white_black_time_step_12_lo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50" y="1307125"/>
            <a:ext cx="2950401" cy="1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 title="time_step_12_lo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00" y="1772200"/>
            <a:ext cx="2835949" cy="15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163" y="3516425"/>
            <a:ext cx="2911974" cy="15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3871375" y="1953500"/>
            <a:ext cx="1386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-&gt;흑백 처리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2590875" y="4001275"/>
            <a:ext cx="2667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-&gt;</a:t>
            </a:r>
            <a:r>
              <a:rPr lang="en-GB" sz="1800">
                <a:solidFill>
                  <a:schemeClr val="dk2"/>
                </a:solidFill>
              </a:rPr>
              <a:t>흑백 + 배치사이즈 축소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0" y="0"/>
            <a:ext cx="1284944" cy="5143500"/>
            <a:chOff x="0" y="0"/>
            <a:chExt cx="956700" cy="5143500"/>
          </a:xfrm>
        </p:grpSpPr>
        <p:sp>
          <p:nvSpPr>
            <p:cNvPr id="64" name="Google Shape;64;p14"/>
            <p:cNvSpPr/>
            <p:nvPr/>
          </p:nvSpPr>
          <p:spPr>
            <a:xfrm>
              <a:off x="0" y="0"/>
              <a:ext cx="956700" cy="5143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0" y="0"/>
              <a:ext cx="739200" cy="5143500"/>
            </a:xfrm>
            <a:prstGeom prst="rect">
              <a:avLst/>
            </a:prstGeom>
            <a:solidFill>
              <a:srgbClr val="DAE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0" y="0"/>
              <a:ext cx="503400" cy="5143500"/>
            </a:xfrm>
            <a:prstGeom prst="rect">
              <a:avLst/>
            </a:prstGeom>
            <a:solidFill>
              <a:srgbClr val="EAF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4"/>
          <p:cNvSpPr txBox="1"/>
          <p:nvPr>
            <p:ph type="title"/>
          </p:nvPr>
        </p:nvSpPr>
        <p:spPr>
          <a:xfrm>
            <a:off x="1546500" y="256225"/>
            <a:ext cx="12849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650">
                <a:solidFill>
                  <a:srgbClr val="595959"/>
                </a:solidFill>
              </a:rPr>
              <a:t>목차</a:t>
            </a:r>
            <a:endParaRPr sz="2120">
              <a:solidFill>
                <a:srgbClr val="595959"/>
              </a:solidFill>
            </a:endParaRPr>
          </a:p>
        </p:txBody>
      </p:sp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2036600" y="1305525"/>
            <a:ext cx="32511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01  </a:t>
            </a: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프로젝트 개요</a:t>
            </a:r>
            <a:endParaRPr b="1" sz="2200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02  </a:t>
            </a: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데이터 준비</a:t>
            </a:r>
            <a:endParaRPr b="1" sz="2200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03  EDA</a:t>
            </a:r>
            <a:endParaRPr b="1" sz="2200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200">
                <a:solidFill>
                  <a:srgbClr val="243786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04  모델 선정</a:t>
            </a:r>
            <a:endParaRPr b="1" sz="2200">
              <a:solidFill>
                <a:srgbClr val="243786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450" y="3166900"/>
            <a:ext cx="1841550" cy="19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LSTM Generator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050" y="1582500"/>
            <a:ext cx="59245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TimeGAN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96" y="1668121"/>
            <a:ext cx="3458300" cy="2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+ U-Net + GRU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정규화 생략시						 StandardScaler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</a:t>
            </a:r>
            <a:endParaRPr b="1"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0" y="2103775"/>
            <a:ext cx="4339424" cy="18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125" y="2103775"/>
            <a:ext cx="4435748" cy="1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311700" y="1166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+ U-Net + GRU</a:t>
            </a:r>
            <a:endParaRPr b="1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75" y="1772900"/>
            <a:ext cx="2604725" cy="18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125" y="1772900"/>
            <a:ext cx="3223574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50" y="3314550"/>
            <a:ext cx="2087200" cy="16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1166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AE </a:t>
            </a:r>
            <a:r>
              <a:rPr lang="en-GB"/>
              <a:t>+ Transformer</a:t>
            </a:r>
            <a:r>
              <a:rPr lang="en-GB"/>
              <a:t> + U-Net </a:t>
            </a:r>
            <a:endParaRPr b="1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1831313"/>
            <a:ext cx="71247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GAN-based model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2813"/>
            <a:ext cx="9144001" cy="31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3158700" y="4703625"/>
            <a:ext cx="242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MSE = 0.007851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6230375" y="4703625"/>
            <a:ext cx="242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MSE = 0.008585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별 비교</a:t>
            </a:r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GAN-based model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325" y="1685573"/>
            <a:ext cx="4311850" cy="3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5" y="1890225"/>
            <a:ext cx="8117751" cy="26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311700" y="1152475"/>
            <a:ext cx="30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Flow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875" y="1170125"/>
            <a:ext cx="489507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보유한 데이터만큼의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정해진 범위의 날짜를 입력받음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웹 사이트 제작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ResultPage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40825"/>
            <a:ext cx="4997698" cy="23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325" y="2509150"/>
            <a:ext cx="6123251" cy="24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프로젝트 개요</a:t>
            </a:r>
            <a:endParaRPr>
              <a:solidFill>
                <a:srgbClr val="243786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607525"/>
            <a:ext cx="3900300" cy="27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매년 수백억 톤의 빙하 손실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미래 빙하 분포 예측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생태계 변화 조기 파악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075" y="1607525"/>
            <a:ext cx="4394598" cy="27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636225" y="4392400"/>
            <a:ext cx="35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2002년 이후 남극 대륙 질량 변화 그래프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데이터 준비</a:t>
            </a:r>
            <a:endParaRPr>
              <a:solidFill>
                <a:srgbClr val="243786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빙하 이미지 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https://nsidc.org/data/seaice_index/data-and-image-archive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통계 및 그래프 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https://climate.nasa.gov/vital-signs/arctic-sea-ice/?intent=121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225" y="2776225"/>
            <a:ext cx="1536576" cy="15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3425" y="2155212"/>
            <a:ext cx="2717150" cy="27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0574" y="2588474"/>
            <a:ext cx="1910499" cy="19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725050" y="1111200"/>
            <a:ext cx="1459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29"/>
              <a:t>1024x1024</a:t>
            </a:r>
            <a:endParaRPr sz="162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629"/>
              <a:t>3 channels</a:t>
            </a:r>
            <a:endParaRPr sz="1629"/>
          </a:p>
        </p:txBody>
      </p:sp>
      <p:pic>
        <p:nvPicPr>
          <p:cNvPr id="95" name="Google Shape;95;p17" title="S_202504_extn_hires_v3.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66" y="1111200"/>
            <a:ext cx="3321883" cy="3956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/>
          <p:nvPr/>
        </p:nvCxnSpPr>
        <p:spPr>
          <a:xfrm>
            <a:off x="3936725" y="3629575"/>
            <a:ext cx="2245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7" title="img_grey_2025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900" y="26290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953350" y="4102650"/>
            <a:ext cx="13158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256x256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1 channel</a:t>
            </a:r>
            <a:endParaRPr sz="16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875" y="1187250"/>
            <a:ext cx="37814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데이터 </a:t>
            </a:r>
            <a:r>
              <a:rPr b="1" lang="en-GB" sz="3650">
                <a:solidFill>
                  <a:srgbClr val="243786"/>
                </a:solidFill>
              </a:rPr>
              <a:t>준비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14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성능 개선을 위한 데이터 추가 전처리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모델학습 시 계산 간소화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잡음 제거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후처리 용이</a:t>
            </a:r>
            <a:endParaRPr b="1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750" y="1943863"/>
            <a:ext cx="4504200" cy="22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데이터 </a:t>
            </a:r>
            <a:r>
              <a:rPr b="1" lang="en-GB" sz="3650">
                <a:solidFill>
                  <a:srgbClr val="243786"/>
                </a:solidFill>
              </a:rPr>
              <a:t>준비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25" y="1607050"/>
            <a:ext cx="229552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325" y="2059325"/>
            <a:ext cx="36957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832938" y="43616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.describe()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180525" y="4361625"/>
            <a:ext cx="843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.info()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00" y="1336125"/>
            <a:ext cx="4260300" cy="3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612050" y="4433250"/>
            <a:ext cx="14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Extent 분포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462700" y="4433250"/>
            <a:ext cx="279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Extent</a:t>
            </a:r>
            <a:r>
              <a:rPr lang="en-GB" sz="1800">
                <a:solidFill>
                  <a:schemeClr val="dk2"/>
                </a:solidFill>
              </a:rPr>
              <a:t>와 </a:t>
            </a:r>
            <a:r>
              <a:rPr lang="en-GB" sz="1800">
                <a:solidFill>
                  <a:schemeClr val="dk2"/>
                </a:solidFill>
              </a:rPr>
              <a:t>Area</a:t>
            </a:r>
            <a:r>
              <a:rPr lang="en-GB" sz="1800">
                <a:solidFill>
                  <a:schemeClr val="dk2"/>
                </a:solidFill>
              </a:rPr>
              <a:t>의</a:t>
            </a:r>
            <a:r>
              <a:rPr lang="en-GB" sz="1800">
                <a:solidFill>
                  <a:schemeClr val="dk2"/>
                </a:solidFill>
              </a:rPr>
              <a:t> </a:t>
            </a:r>
            <a:r>
              <a:rPr lang="en-GB" sz="1800">
                <a:solidFill>
                  <a:schemeClr val="dk2"/>
                </a:solidFill>
              </a:rPr>
              <a:t>상관관계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00" y="1502113"/>
            <a:ext cx="4426500" cy="277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189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연평균 빙하 면적의 </a:t>
            </a:r>
            <a:r>
              <a:rPr lang="en-GB"/>
              <a:t>변화</a:t>
            </a:r>
            <a:r>
              <a:rPr lang="en-GB"/>
              <a:t> 추세를 살펴보기 위해 12개월 이동 평균을 적용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25" y="2000275"/>
            <a:ext cx="5529650" cy="2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50">
                <a:solidFill>
                  <a:srgbClr val="243786"/>
                </a:solidFill>
              </a:rPr>
              <a:t>EDA</a:t>
            </a:r>
            <a:endParaRPr>
              <a:solidFill>
                <a:srgbClr val="24378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